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7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44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4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7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8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0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73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1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7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7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69472-559E-4912-8504-E1C05DA27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690B0-DC80-4E3E-94C0-5BC8B4235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 fontScale="90000"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PENGEMBANG TEKNOLOGI PEMBELAJARAN</a:t>
            </a:r>
            <a:endParaRPr lang="en-ID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F4BEE-38F5-41EB-9BD0-B776958CA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DR. PURWANTO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8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7DF7-28CE-4A39-A965-1FDCFF07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3607929"/>
            <a:ext cx="10168128" cy="1179576"/>
          </a:xfrm>
        </p:spPr>
        <p:txBody>
          <a:bodyPr/>
          <a:lstStyle/>
          <a:p>
            <a:pPr algn="ctr"/>
            <a:r>
              <a:rPr lang="en-GB" b="1" dirty="0"/>
              <a:t>TERIMAKASIH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D92EB-9315-4ABC-A640-93D53D44D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879" y="1140178"/>
            <a:ext cx="10168128" cy="891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SILAKAN AJUKAN PERTANYAAN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48918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A606-B840-4A2D-AF5D-D1009EC7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PTP, </a:t>
            </a:r>
            <a:r>
              <a:rPr lang="en-GB" b="1" dirty="0" err="1"/>
              <a:t>Memenuhi</a:t>
            </a:r>
            <a:r>
              <a:rPr lang="en-GB" b="1" dirty="0"/>
              <a:t> </a:t>
            </a:r>
            <a:r>
              <a:rPr lang="en-GB" b="1" dirty="0" err="1"/>
              <a:t>Syarat</a:t>
            </a:r>
            <a:r>
              <a:rPr lang="en-GB" b="1" dirty="0"/>
              <a:t> </a:t>
            </a:r>
            <a:r>
              <a:rPr lang="en-GB" b="1" dirty="0" err="1"/>
              <a:t>Profesi</a:t>
            </a:r>
            <a:r>
              <a:rPr lang="en-GB" b="1" dirty="0"/>
              <a:t>?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ACCD-30A2-4A19-BC5E-4F3A30A10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156645" cy="369417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Ada </a:t>
            </a:r>
            <a:r>
              <a:rPr lang="en-GB" dirty="0" err="1"/>
              <a:t>Bidang</a:t>
            </a:r>
            <a:r>
              <a:rPr lang="en-GB" dirty="0"/>
              <a:t> Garapan (</a:t>
            </a:r>
            <a:r>
              <a:rPr lang="en-GB" sz="2000" dirty="0" err="1"/>
              <a:t>Menjadi</a:t>
            </a:r>
            <a:r>
              <a:rPr lang="en-GB" sz="2000" dirty="0"/>
              <a:t> </a:t>
            </a:r>
            <a:r>
              <a:rPr lang="en-GB" sz="2000" dirty="0" err="1"/>
              <a:t>pekerjaan</a:t>
            </a:r>
            <a:r>
              <a:rPr lang="en-GB" sz="2000" dirty="0"/>
              <a:t> yang </a:t>
            </a:r>
            <a:r>
              <a:rPr lang="en-GB" sz="2000" dirty="0" err="1"/>
              <a:t>ditekuni</a:t>
            </a:r>
            <a:r>
              <a:rPr lang="en-GB" sz="2000" dirty="0"/>
              <a:t> orang</a:t>
            </a:r>
            <a:r>
              <a:rPr lang="en-GB" dirty="0"/>
              <a:t>)</a:t>
            </a:r>
          </a:p>
          <a:p>
            <a:r>
              <a:rPr lang="en-GB" dirty="0"/>
              <a:t>Ada </a:t>
            </a:r>
            <a:r>
              <a:rPr lang="en-GB" dirty="0" err="1"/>
              <a:t>sekolahnya</a:t>
            </a:r>
            <a:endParaRPr lang="en-GB" dirty="0"/>
          </a:p>
          <a:p>
            <a:r>
              <a:rPr lang="en-GB" dirty="0"/>
              <a:t>Ada </a:t>
            </a:r>
            <a:r>
              <a:rPr lang="en-GB" dirty="0" err="1"/>
              <a:t>organisasi</a:t>
            </a:r>
            <a:r>
              <a:rPr lang="en-GB" dirty="0"/>
              <a:t> </a:t>
            </a:r>
          </a:p>
          <a:p>
            <a:r>
              <a:rPr lang="en-GB" dirty="0"/>
              <a:t>Ada </a:t>
            </a:r>
            <a:r>
              <a:rPr lang="en-GB" dirty="0" err="1"/>
              <a:t>kode</a:t>
            </a:r>
            <a:r>
              <a:rPr lang="en-GB" dirty="0"/>
              <a:t> </a:t>
            </a:r>
            <a:r>
              <a:rPr lang="en-GB" dirty="0" err="1"/>
              <a:t>etik</a:t>
            </a:r>
            <a:endParaRPr lang="en-GB" dirty="0"/>
          </a:p>
          <a:p>
            <a:r>
              <a:rPr lang="en-GB" dirty="0"/>
              <a:t>Ada </a:t>
            </a:r>
            <a:r>
              <a:rPr lang="en-GB" dirty="0" err="1"/>
              <a:t>pengakuan</a:t>
            </a:r>
            <a:r>
              <a:rPr lang="en-GB" dirty="0"/>
              <a:t> </a:t>
            </a:r>
            <a:r>
              <a:rPr lang="en-GB" dirty="0" err="1"/>
              <a:t>resmi</a:t>
            </a:r>
            <a:r>
              <a:rPr lang="en-GB" dirty="0"/>
              <a:t> </a:t>
            </a:r>
            <a:r>
              <a:rPr lang="en-GB" dirty="0" err="1"/>
              <a:t>pemerintah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DBAB-EC3F-4697-B450-77E702F3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101" y="338216"/>
            <a:ext cx="2857899" cy="1600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06310F-A902-495F-8A11-22491202C998}"/>
              </a:ext>
            </a:extLst>
          </p:cNvPr>
          <p:cNvSpPr/>
          <p:nvPr/>
        </p:nvSpPr>
        <p:spPr>
          <a:xfrm>
            <a:off x="7337777" y="2688447"/>
            <a:ext cx="43800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Adapun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syarat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dari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profesi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sebagai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berikut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Mempelajari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suatu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bidang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khusus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Melibatkan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kegiatan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intelektual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Membutuhkan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persiapan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profesional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,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bukan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hanya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sekedar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latihan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Membutuhkan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latihan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secara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berkesinambungan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Mementingkan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pelayanan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masyarakat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dibandingkan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kepentingan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pribadi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Memiliki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organisasi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sesuai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bidang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tersebut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Menjanjikan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karir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 yang </a:t>
            </a:r>
            <a:r>
              <a:rPr lang="en-ID" b="0" i="0" dirty="0" err="1">
                <a:solidFill>
                  <a:srgbClr val="3A3A3A"/>
                </a:solidFill>
                <a:effectLst/>
                <a:latin typeface="Open Sans"/>
              </a:rPr>
              <a:t>permanen</a:t>
            </a:r>
            <a:r>
              <a:rPr lang="en-ID" b="0" i="0" dirty="0">
                <a:solidFill>
                  <a:srgbClr val="3A3A3A"/>
                </a:solidFill>
                <a:effectLst/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35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C4E306-BC28-4A7B-871B-1926F6FA6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3ECC9B4-989C-4F71-A6BC-DEBC1D9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52322" cy="6858000"/>
          </a:xfrm>
          <a:custGeom>
            <a:avLst/>
            <a:gdLst>
              <a:gd name="connsiteX0" fmla="*/ 0 w 8452322"/>
              <a:gd name="connsiteY0" fmla="*/ 0 h 6858000"/>
              <a:gd name="connsiteX1" fmla="*/ 7447992 w 8452322"/>
              <a:gd name="connsiteY1" fmla="*/ 0 h 6858000"/>
              <a:gd name="connsiteX2" fmla="*/ 7501089 w 8452322"/>
              <a:gd name="connsiteY2" fmla="*/ 79009 h 6858000"/>
              <a:gd name="connsiteX3" fmla="*/ 8452322 w 8452322"/>
              <a:gd name="connsiteY3" fmla="*/ 3429001 h 6858000"/>
              <a:gd name="connsiteX4" fmla="*/ 7501089 w 8452322"/>
              <a:gd name="connsiteY4" fmla="*/ 6778993 h 6858000"/>
              <a:gd name="connsiteX5" fmla="*/ 7447994 w 8452322"/>
              <a:gd name="connsiteY5" fmla="*/ 6858000 h 6858000"/>
              <a:gd name="connsiteX6" fmla="*/ 0 w 84523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2322" h="685800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948E8DE-A931-4EF0-BE1D-F10274740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43572" cy="6858000"/>
          </a:xfrm>
          <a:custGeom>
            <a:avLst/>
            <a:gdLst>
              <a:gd name="connsiteX0" fmla="*/ 0 w 8443572"/>
              <a:gd name="connsiteY0" fmla="*/ 0 h 6858000"/>
              <a:gd name="connsiteX1" fmla="*/ 7439242 w 8443572"/>
              <a:gd name="connsiteY1" fmla="*/ 0 h 6858000"/>
              <a:gd name="connsiteX2" fmla="*/ 7492339 w 8443572"/>
              <a:gd name="connsiteY2" fmla="*/ 79009 h 6858000"/>
              <a:gd name="connsiteX3" fmla="*/ 8443572 w 8443572"/>
              <a:gd name="connsiteY3" fmla="*/ 3429001 h 6858000"/>
              <a:gd name="connsiteX4" fmla="*/ 7492339 w 8443572"/>
              <a:gd name="connsiteY4" fmla="*/ 6778993 h 6858000"/>
              <a:gd name="connsiteX5" fmla="*/ 7439244 w 8443572"/>
              <a:gd name="connsiteY5" fmla="*/ 6858000 h 6858000"/>
              <a:gd name="connsiteX6" fmla="*/ 0 w 84435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43572" h="685800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6C1C-0206-4203-A692-7007F7F8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/>
              <a:t>PTP lahir dengan Permenpan tahun 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FA6F-666B-4E95-B650-029C7C9D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1575" y="1238250"/>
            <a:ext cx="3000375" cy="438150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Disempurnakan</a:t>
            </a:r>
            <a:r>
              <a:rPr lang="en-US" dirty="0"/>
              <a:t> </a:t>
            </a:r>
            <a:r>
              <a:rPr lang="en-US" dirty="0" err="1"/>
              <a:t>dgn</a:t>
            </a:r>
            <a:r>
              <a:rPr lang="en-US" dirty="0"/>
              <a:t> </a:t>
            </a:r>
            <a:r>
              <a:rPr lang="en-US" dirty="0" err="1"/>
              <a:t>Permenpan</a:t>
            </a:r>
            <a:r>
              <a:rPr lang="en-US" dirty="0"/>
              <a:t> No 28 Th 2017 </a:t>
            </a:r>
            <a:r>
              <a:rPr lang="en-US" dirty="0" err="1"/>
              <a:t>hingga</a:t>
            </a:r>
            <a:r>
              <a:rPr lang="en-US" dirty="0"/>
              <a:t> Utama</a:t>
            </a:r>
          </a:p>
          <a:p>
            <a:pPr marL="0" indent="0">
              <a:buNone/>
            </a:pPr>
            <a:r>
              <a:rPr lang="en-US" dirty="0" err="1"/>
              <a:t>Instansi</a:t>
            </a:r>
            <a:r>
              <a:rPr lang="en-US" dirty="0"/>
              <a:t> Pembina: </a:t>
            </a:r>
            <a:r>
              <a:rPr lang="en-US" dirty="0" err="1"/>
              <a:t>Kemendikbud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Terbuka </a:t>
            </a:r>
            <a:r>
              <a:rPr lang="en-US" dirty="0" err="1"/>
              <a:t>untuk</a:t>
            </a:r>
            <a:r>
              <a:rPr lang="en-US" dirty="0"/>
              <a:t> K&amp;L dan </a:t>
            </a:r>
            <a:r>
              <a:rPr lang="en-US" dirty="0" err="1"/>
              <a:t>Pemda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Rumpun</a:t>
            </a:r>
            <a:r>
              <a:rPr lang="en-US" dirty="0"/>
              <a:t> Pendidikan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4BB4F-99AB-4C4E-A763-C5AC5273D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03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133B0-50F0-49E9-8D51-34186DA4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GB" sz="3400" b="1"/>
              <a:t>Tugas PTP</a:t>
            </a:r>
            <a:endParaRPr lang="en-ID" sz="3400" b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519B1-1522-45BC-B714-C03F86B50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D" sz="1400"/>
              <a:t>tugas, tanggung jawab, wewenang dan hak untuk melakukan kegiatan </a:t>
            </a:r>
            <a:r>
              <a:rPr lang="en-ID" sz="1400" b="1"/>
              <a:t>pengembangan teknologi pembelajaran</a:t>
            </a:r>
          </a:p>
          <a:p>
            <a:pPr>
              <a:lnSpc>
                <a:spcPct val="100000"/>
              </a:lnSpc>
            </a:pPr>
            <a:r>
              <a:rPr lang="en-ID" sz="1400"/>
              <a:t>proses analisis dan pengkajian, perancangan, produksi, implementasi, pengendalian dan evaluasi model teknologi pembelajaran</a:t>
            </a:r>
          </a:p>
          <a:p>
            <a:pPr>
              <a:lnSpc>
                <a:spcPct val="100000"/>
              </a:lnSpc>
            </a:pPr>
            <a:r>
              <a:rPr lang="en-ID" sz="1400"/>
              <a:t>teknologi pembelajaran adalah studi dan etika praktek untuk memfasilitasi pembelajaran dan meningkatkan kinerja dengan menciptakan, menggunakan, dan mengelola proses teknologi dan sumber daya yang tepat.</a:t>
            </a:r>
          </a:p>
          <a:p>
            <a:pPr>
              <a:lnSpc>
                <a:spcPct val="100000"/>
              </a:lnSpc>
            </a:pPr>
            <a:r>
              <a:rPr lang="en-ID" sz="1400" b="1"/>
              <a:t>mengatasi masalah pembelajaran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A2D43E3-4DC8-4A32-B71D-AA4C9E1C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0115" y="282367"/>
            <a:ext cx="6440424" cy="540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B6F4F-6663-453D-B0D3-ABC789C3FDE3}"/>
              </a:ext>
            </a:extLst>
          </p:cNvPr>
          <p:cNvSpPr/>
          <p:nvPr/>
        </p:nvSpPr>
        <p:spPr>
          <a:xfrm>
            <a:off x="411479" y="5974690"/>
            <a:ext cx="62343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Instructional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67096-A393-4EB0-A827-4D2663537509}"/>
              </a:ext>
            </a:extLst>
          </p:cNvPr>
          <p:cNvSpPr/>
          <p:nvPr/>
        </p:nvSpPr>
        <p:spPr>
          <a:xfrm>
            <a:off x="6761801" y="5613442"/>
            <a:ext cx="265713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Facilitating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Learner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3DA508-CABD-4E60-A811-480ECD3C3999}"/>
              </a:ext>
            </a:extLst>
          </p:cNvPr>
          <p:cNvSpPr/>
          <p:nvPr/>
        </p:nvSpPr>
        <p:spPr>
          <a:xfrm>
            <a:off x="9697157" y="5918245"/>
            <a:ext cx="218569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ADDIE</a:t>
            </a:r>
          </a:p>
        </p:txBody>
      </p:sp>
    </p:spTree>
    <p:extLst>
      <p:ext uri="{BB962C8B-B14F-4D97-AF65-F5344CB8AC3E}">
        <p14:creationId xmlns:p14="http://schemas.microsoft.com/office/powerpoint/2010/main" val="32911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8A242-6637-4219-8D66-ACB69A79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Bidang</a:t>
            </a:r>
            <a:r>
              <a:rPr lang="en-GB" b="1" dirty="0"/>
              <a:t> Garapan PTP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01FE-D9B8-4648-BC3B-C55AEDB03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32" y="2462153"/>
            <a:ext cx="7576876" cy="3847207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/>
              <a:t>Mengembangkan</a:t>
            </a:r>
            <a:r>
              <a:rPr lang="en-GB" dirty="0"/>
              <a:t> Model </a:t>
            </a:r>
            <a:r>
              <a:rPr lang="en-GB" dirty="0" err="1"/>
              <a:t>Pembelajaran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semua</a:t>
            </a:r>
            <a:r>
              <a:rPr lang="en-GB" dirty="0"/>
              <a:t> </a:t>
            </a:r>
            <a:r>
              <a:rPr lang="en-GB" dirty="0" err="1"/>
              <a:t>jenjang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dan </a:t>
            </a:r>
            <a:r>
              <a:rPr lang="en-GB" dirty="0" err="1"/>
              <a:t>jalur</a:t>
            </a:r>
            <a:r>
              <a:rPr lang="en-GB" dirty="0"/>
              <a:t> </a:t>
            </a:r>
          </a:p>
          <a:p>
            <a:r>
              <a:rPr lang="en-GB" dirty="0" err="1"/>
              <a:t>Mengembangkan</a:t>
            </a:r>
            <a:r>
              <a:rPr lang="en-GB" dirty="0"/>
              <a:t> media </a:t>
            </a:r>
            <a:r>
              <a:rPr lang="en-GB" dirty="0" err="1"/>
              <a:t>pembelajaran</a:t>
            </a:r>
            <a:endParaRPr lang="en-GB" dirty="0"/>
          </a:p>
          <a:p>
            <a:r>
              <a:rPr lang="en-GB" dirty="0" err="1"/>
              <a:t>Mendayagunakan</a:t>
            </a:r>
            <a:r>
              <a:rPr lang="en-GB" dirty="0"/>
              <a:t> </a:t>
            </a:r>
            <a:r>
              <a:rPr lang="en-GB" dirty="0" err="1"/>
              <a:t>teknologi</a:t>
            </a:r>
            <a:r>
              <a:rPr lang="en-GB" dirty="0"/>
              <a:t> </a:t>
            </a:r>
            <a:r>
              <a:rPr lang="en-GB" dirty="0" err="1"/>
              <a:t>pembelajaran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PAUD, </a:t>
            </a:r>
            <a:r>
              <a:rPr lang="en-GB" dirty="0" err="1"/>
              <a:t>sekolah</a:t>
            </a:r>
            <a:r>
              <a:rPr lang="en-GB" dirty="0"/>
              <a:t>, </a:t>
            </a:r>
            <a:r>
              <a:rPr lang="en-GB" dirty="0" err="1"/>
              <a:t>luar</a:t>
            </a:r>
            <a:r>
              <a:rPr lang="en-GB" dirty="0"/>
              <a:t> </a:t>
            </a:r>
            <a:r>
              <a:rPr lang="en-GB" dirty="0" err="1"/>
              <a:t>sekolah</a:t>
            </a:r>
            <a:r>
              <a:rPr lang="en-GB" dirty="0"/>
              <a:t>, </a:t>
            </a:r>
            <a:r>
              <a:rPr lang="en-GB" dirty="0" err="1"/>
              <a:t>dikti</a:t>
            </a:r>
            <a:r>
              <a:rPr lang="en-GB" dirty="0"/>
              <a:t>, </a:t>
            </a:r>
            <a:r>
              <a:rPr lang="en-GB" dirty="0" err="1"/>
              <a:t>Diklat</a:t>
            </a:r>
            <a:endParaRPr lang="en-GB" dirty="0"/>
          </a:p>
          <a:p>
            <a:pPr marL="0" indent="0">
              <a:buNone/>
            </a:pP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Fahami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Teorinya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Kenali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Teknologinya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dan 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Kuasai</a:t>
            </a: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 Integrasi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</a:rPr>
              <a:t>Penerapannya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2452F-B020-456E-980D-D50E107BD5FA}"/>
              </a:ext>
            </a:extLst>
          </p:cNvPr>
          <p:cNvSpPr/>
          <p:nvPr/>
        </p:nvSpPr>
        <p:spPr>
          <a:xfrm>
            <a:off x="8692445" y="382179"/>
            <a:ext cx="329635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Teori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Belajar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Media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DAA2A-ECD7-4BC1-B559-BE853A472AF2}"/>
              </a:ext>
            </a:extLst>
          </p:cNvPr>
          <p:cNvSpPr/>
          <p:nvPr/>
        </p:nvSpPr>
        <p:spPr>
          <a:xfrm>
            <a:off x="8128807" y="2759305"/>
            <a:ext cx="3983783" cy="38472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Dunia </a:t>
            </a:r>
            <a:r>
              <a:rPr lang="en-US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perlu</a:t>
            </a:r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PJJ dan model-model</a:t>
            </a:r>
          </a:p>
          <a:p>
            <a:pPr algn="ctr"/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pembelajaran</a:t>
            </a:r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berTIK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PTP </a:t>
            </a:r>
            <a:r>
              <a:rPr lang="en-US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harus</a:t>
            </a:r>
            <a:r>
              <a:rPr lang="en-US" sz="2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punya:</a:t>
            </a:r>
          </a:p>
          <a:p>
            <a:pPr algn="ctr"/>
            <a:r>
              <a:rPr lang="en-US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Imajinasi</a:t>
            </a:r>
            <a:endParaRPr 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28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Konsentrasi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Determinasi</a:t>
            </a:r>
            <a:endParaRPr 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Inovasi</a:t>
            </a:r>
            <a:endParaRPr 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61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7635D-8E9B-49EA-BEBE-E1BB1CCF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PENYETARAAN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BDAF-DA12-42D5-8B8D-190691BC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90" y="2150646"/>
            <a:ext cx="8107454" cy="3694176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Ikuti</a:t>
            </a:r>
            <a:r>
              <a:rPr lang="en-GB" dirty="0"/>
              <a:t> </a:t>
            </a:r>
            <a:r>
              <a:rPr lang="en-GB" dirty="0" err="1"/>
              <a:t>Permenpan</a:t>
            </a:r>
            <a:r>
              <a:rPr lang="en-GB" dirty="0"/>
              <a:t> 28 </a:t>
            </a:r>
            <a:r>
              <a:rPr lang="en-GB" dirty="0" err="1"/>
              <a:t>tahun</a:t>
            </a:r>
            <a:r>
              <a:rPr lang="en-GB" dirty="0"/>
              <a:t> 2019</a:t>
            </a:r>
          </a:p>
          <a:p>
            <a:r>
              <a:rPr lang="en-ID" dirty="0" err="1"/>
              <a:t>Penyetaraan</a:t>
            </a:r>
            <a:r>
              <a:rPr lang="en-ID" dirty="0"/>
              <a:t> </a:t>
            </a:r>
            <a:r>
              <a:rPr lang="en-ID" dirty="0" err="1"/>
              <a:t>Jabatan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kriteria</a:t>
            </a:r>
            <a:r>
              <a:rPr lang="en-ID" dirty="0"/>
              <a:t>: </a:t>
            </a:r>
          </a:p>
          <a:p>
            <a:pPr marL="514350" indent="-514350">
              <a:buFont typeface="+mj-lt"/>
              <a:buAutoNum type="alphaLcPeriod"/>
            </a:pPr>
            <a:r>
              <a:rPr lang="en-ID" dirty="0" err="1"/>
              <a:t>tugas</a:t>
            </a:r>
            <a:r>
              <a:rPr lang="en-ID" dirty="0"/>
              <a:t> dan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jabatan</a:t>
            </a:r>
            <a:r>
              <a:rPr lang="en-ID" dirty="0"/>
              <a:t>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pelayanan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; </a:t>
            </a:r>
          </a:p>
          <a:p>
            <a:pPr marL="514350" indent="-514350">
              <a:buFont typeface="+mj-lt"/>
              <a:buAutoNum type="alphaLcPeriod"/>
            </a:pPr>
            <a:r>
              <a:rPr lang="en-ID" dirty="0" err="1"/>
              <a:t>tugas</a:t>
            </a:r>
            <a:r>
              <a:rPr lang="en-ID" dirty="0"/>
              <a:t> dan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jabatan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dilaksanakan</a:t>
            </a:r>
            <a:r>
              <a:rPr lang="en-ID" dirty="0"/>
              <a:t> oleh </a:t>
            </a:r>
            <a:r>
              <a:rPr lang="en-ID" dirty="0" err="1"/>
              <a:t>pejabat</a:t>
            </a:r>
            <a:r>
              <a:rPr lang="en-ID" dirty="0"/>
              <a:t> </a:t>
            </a:r>
            <a:r>
              <a:rPr lang="en-ID" dirty="0" err="1"/>
              <a:t>fungsional</a:t>
            </a:r>
            <a:r>
              <a:rPr lang="en-ID" dirty="0"/>
              <a:t>; dan </a:t>
            </a:r>
          </a:p>
          <a:p>
            <a:pPr marL="514350" indent="-514350">
              <a:buFont typeface="+mj-lt"/>
              <a:buAutoNum type="alphaLcPeriod"/>
            </a:pPr>
            <a:r>
              <a:rPr lang="en-ID" dirty="0" err="1"/>
              <a:t>jabatan</a:t>
            </a:r>
            <a:r>
              <a:rPr lang="en-ID" dirty="0"/>
              <a:t> yang </a:t>
            </a:r>
            <a:r>
              <a:rPr lang="en-ID" dirty="0" err="1"/>
              <a:t>berbasis</a:t>
            </a:r>
            <a:r>
              <a:rPr lang="en-ID" dirty="0"/>
              <a:t> </a:t>
            </a:r>
            <a:r>
              <a:rPr lang="en-ID" dirty="0" err="1"/>
              <a:t>keahlian</a:t>
            </a:r>
            <a:r>
              <a:rPr lang="en-ID" dirty="0"/>
              <a:t>/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marL="514350" indent="-514350">
              <a:buFont typeface="+mj-lt"/>
              <a:buAutoNum type="alphaLcPeriod"/>
            </a:pPr>
            <a:endParaRPr lang="en-ID" dirty="0"/>
          </a:p>
          <a:p>
            <a:pPr marL="0" indent="0">
              <a:buNone/>
            </a:pPr>
            <a:r>
              <a:rPr lang="en-ID" sz="3600" b="1" dirty="0" err="1"/>
              <a:t>Inpassing</a:t>
            </a:r>
            <a:r>
              <a:rPr lang="en-ID" sz="3600" b="1" dirty="0"/>
              <a:t>?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38A24-D99D-4C65-BB5D-CBC99FD88437}"/>
              </a:ext>
            </a:extLst>
          </p:cNvPr>
          <p:cNvSpPr/>
          <p:nvPr/>
        </p:nvSpPr>
        <p:spPr>
          <a:xfrm>
            <a:off x="8286765" y="476066"/>
            <a:ext cx="341811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Yang </a:t>
            </a:r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penting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setelah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jadi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JF PTP 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Harus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Learning to be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D424B9-6883-4D98-B5BA-E11C88859CEA}"/>
              </a:ext>
            </a:extLst>
          </p:cNvPr>
          <p:cNvSpPr/>
          <p:nvPr/>
        </p:nvSpPr>
        <p:spPr>
          <a:xfrm>
            <a:off x="8379354" y="4862228"/>
            <a:ext cx="33255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Menjadi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Mitra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Pendidik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 WI,</a:t>
            </a:r>
          </a:p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Dosen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Guru</a:t>
            </a:r>
          </a:p>
        </p:txBody>
      </p:sp>
    </p:spTree>
    <p:extLst>
      <p:ext uri="{BB962C8B-B14F-4D97-AF65-F5344CB8AC3E}">
        <p14:creationId xmlns:p14="http://schemas.microsoft.com/office/powerpoint/2010/main" val="366543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459E-E081-4E15-BB0A-24966B45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37351"/>
            <a:ext cx="10168128" cy="1179576"/>
          </a:xfrm>
        </p:spPr>
        <p:txBody>
          <a:bodyPr/>
          <a:lstStyle/>
          <a:p>
            <a:r>
              <a:rPr lang="en-GB" b="1" dirty="0"/>
              <a:t>ADA KEBUTUHAN ADA FORMASI?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79CA-810C-4CCD-A89D-BB0E97010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24" y="2161935"/>
            <a:ext cx="10168128" cy="3694176"/>
          </a:xfrm>
        </p:spPr>
        <p:txBody>
          <a:bodyPr/>
          <a:lstStyle/>
          <a:p>
            <a:r>
              <a:rPr lang="en-GB" dirty="0"/>
              <a:t>Ada </a:t>
            </a:r>
            <a:r>
              <a:rPr lang="en-GB" dirty="0" err="1"/>
              <a:t>Pembelajaran</a:t>
            </a:r>
            <a:r>
              <a:rPr lang="en-GB" dirty="0"/>
              <a:t>? Ada </a:t>
            </a:r>
            <a:r>
              <a:rPr lang="en-GB" dirty="0" err="1"/>
              <a:t>Masalah</a:t>
            </a:r>
            <a:r>
              <a:rPr lang="en-GB" dirty="0"/>
              <a:t> </a:t>
            </a:r>
            <a:r>
              <a:rPr lang="en-GB" dirty="0" err="1"/>
              <a:t>Pembelajaran</a:t>
            </a:r>
            <a:r>
              <a:rPr lang="en-GB" dirty="0"/>
              <a:t>?</a:t>
            </a:r>
          </a:p>
          <a:p>
            <a:r>
              <a:rPr lang="en-GB" dirty="0"/>
              <a:t>Ada </a:t>
            </a:r>
            <a:r>
              <a:rPr lang="en-GB" dirty="0" err="1"/>
              <a:t>kesesuaian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tugas</a:t>
            </a:r>
            <a:r>
              <a:rPr lang="en-GB" dirty="0"/>
              <a:t> </a:t>
            </a:r>
            <a:r>
              <a:rPr lang="en-GB" dirty="0" err="1"/>
              <a:t>organisasi</a:t>
            </a:r>
            <a:r>
              <a:rPr lang="en-GB" dirty="0"/>
              <a:t>/Lembaga?</a:t>
            </a:r>
          </a:p>
          <a:p>
            <a:r>
              <a:rPr lang="en-GB" dirty="0"/>
              <a:t>Ada yang </a:t>
            </a:r>
            <a:r>
              <a:rPr lang="en-GB" dirty="0" err="1"/>
              <a:t>dilayani</a:t>
            </a:r>
            <a:r>
              <a:rPr lang="en-GB" dirty="0"/>
              <a:t>, yang </a:t>
            </a:r>
            <a:r>
              <a:rPr lang="en-GB" dirty="0" err="1"/>
              <a:t>membutuhkan</a:t>
            </a:r>
            <a:r>
              <a:rPr lang="en-GB" dirty="0"/>
              <a:t>?</a:t>
            </a:r>
          </a:p>
          <a:p>
            <a:r>
              <a:rPr lang="en-GB" dirty="0"/>
              <a:t>Ada </a:t>
            </a:r>
            <a:r>
              <a:rPr lang="en-GB" dirty="0" err="1"/>
              <a:t>dukungan</a:t>
            </a:r>
            <a:r>
              <a:rPr lang="en-GB" dirty="0"/>
              <a:t>  </a:t>
            </a:r>
            <a:r>
              <a:rPr lang="en-GB" dirty="0" err="1"/>
              <a:t>kebijakan</a:t>
            </a:r>
            <a:r>
              <a:rPr lang="en-GB" dirty="0"/>
              <a:t>?</a:t>
            </a:r>
          </a:p>
          <a:p>
            <a:r>
              <a:rPr lang="en-GB" dirty="0"/>
              <a:t>Ada yang </a:t>
            </a:r>
            <a:r>
              <a:rPr lang="en-GB" dirty="0" err="1"/>
              <a:t>memenuhi</a:t>
            </a:r>
            <a:r>
              <a:rPr lang="en-GB" dirty="0"/>
              <a:t> </a:t>
            </a:r>
            <a:r>
              <a:rPr lang="en-GB" dirty="0" err="1"/>
              <a:t>syarat</a:t>
            </a:r>
            <a:r>
              <a:rPr lang="en-GB" dirty="0"/>
              <a:t>?</a:t>
            </a:r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118B1-68AF-4CD5-9C40-DDE0F955C174}"/>
              </a:ext>
            </a:extLst>
          </p:cNvPr>
          <p:cNvSpPr/>
          <p:nvPr/>
        </p:nvSpPr>
        <p:spPr>
          <a:xfrm rot="21109123">
            <a:off x="7906585" y="3956978"/>
            <a:ext cx="373204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E-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formasi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Jalur </a:t>
            </a:r>
            <a:r>
              <a:rPr lang="en-US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Pengisian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PNS</a:t>
            </a:r>
          </a:p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P3K</a:t>
            </a:r>
          </a:p>
        </p:txBody>
      </p:sp>
    </p:spTree>
    <p:extLst>
      <p:ext uri="{BB962C8B-B14F-4D97-AF65-F5344CB8AC3E}">
        <p14:creationId xmlns:p14="http://schemas.microsoft.com/office/powerpoint/2010/main" val="350195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7DDF-E309-45E3-B9A7-BD70D396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46892"/>
            <a:ext cx="10168128" cy="1179576"/>
          </a:xfrm>
        </p:spPr>
        <p:txBody>
          <a:bodyPr/>
          <a:lstStyle/>
          <a:p>
            <a:r>
              <a:rPr lang="en-GB" b="1" dirty="0" err="1"/>
              <a:t>Pembinaan</a:t>
            </a:r>
            <a:r>
              <a:rPr lang="en-GB" b="1" dirty="0"/>
              <a:t> Teknis PTP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7F70-C194-4837-A777-E5305F1F5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26" y="2291646"/>
            <a:ext cx="3061321" cy="267535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Uji </a:t>
            </a:r>
            <a:r>
              <a:rPr lang="en-GB" dirty="0" err="1"/>
              <a:t>Kompetensi</a:t>
            </a:r>
            <a:endParaRPr lang="en-GB" dirty="0"/>
          </a:p>
          <a:p>
            <a:r>
              <a:rPr lang="en-GB" dirty="0" err="1"/>
              <a:t>Diklat</a:t>
            </a:r>
            <a:endParaRPr lang="en-GB" dirty="0"/>
          </a:p>
          <a:p>
            <a:r>
              <a:rPr lang="en-GB" dirty="0"/>
              <a:t>PAK </a:t>
            </a:r>
          </a:p>
          <a:p>
            <a:r>
              <a:rPr lang="en-GB" dirty="0" err="1"/>
              <a:t>Formasi</a:t>
            </a:r>
            <a:endParaRPr lang="en-GB" dirty="0"/>
          </a:p>
          <a:p>
            <a:r>
              <a:rPr lang="en-GB" dirty="0" err="1"/>
              <a:t>Dll</a:t>
            </a:r>
            <a:endParaRPr lang="en-GB" dirty="0"/>
          </a:p>
          <a:p>
            <a:pPr marL="0" indent="0">
              <a:buNone/>
            </a:pPr>
            <a:r>
              <a:rPr lang="en-GB" sz="3600" b="1" dirty="0" err="1"/>
              <a:t>Berbasis</a:t>
            </a:r>
            <a:r>
              <a:rPr lang="en-GB" sz="3600" b="1" dirty="0"/>
              <a:t> TIK</a:t>
            </a:r>
            <a:endParaRPr lang="en-ID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E2250-639D-4AAC-8D6D-659BA31FCE1B}"/>
              </a:ext>
            </a:extLst>
          </p:cNvPr>
          <p:cNvSpPr/>
          <p:nvPr/>
        </p:nvSpPr>
        <p:spPr>
          <a:xfrm>
            <a:off x="4264039" y="2190332"/>
            <a:ext cx="7304221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Kompetensi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dan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Kemampuan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profesionalnya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kita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bina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dgn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berbagai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saluran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(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jurnal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symposium,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dll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)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Mendayagunakan</a:t>
            </a: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Teknologi</a:t>
            </a:r>
            <a:r>
              <a:rPr lang="en-US" sz="4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endParaRPr 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700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25088B-C897-4561-A3F0-103A6CAD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87" y="285750"/>
            <a:ext cx="6630325" cy="63773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BFC8C9-778B-41B4-A634-5469F8141343}"/>
              </a:ext>
            </a:extLst>
          </p:cNvPr>
          <p:cNvSpPr/>
          <p:nvPr/>
        </p:nvSpPr>
        <p:spPr>
          <a:xfrm>
            <a:off x="450910" y="285750"/>
            <a:ext cx="432733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PTP 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harus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menjadi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Life Long Learner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Karena dunia 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ini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berubah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terus</a:t>
            </a:r>
            <a:endParaRPr 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0BBA1-3861-48DA-BA05-91B5488E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49" y="3857625"/>
            <a:ext cx="4725059" cy="125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4C276-2841-42E0-96FF-36E385F3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62" y="5257458"/>
            <a:ext cx="2586037" cy="1301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5F6908-0105-423A-950E-ED6E33C1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08" y="3057783"/>
            <a:ext cx="3297281" cy="74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4459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24AFC9"/>
      </a:accent1>
      <a:accent2>
        <a:srgbClr val="1768D5"/>
      </a:accent2>
      <a:accent3>
        <a:srgbClr val="4143E9"/>
      </a:accent3>
      <a:accent4>
        <a:srgbClr val="7631DA"/>
      </a:accent4>
      <a:accent5>
        <a:srgbClr val="C529E7"/>
      </a:accent5>
      <a:accent6>
        <a:srgbClr val="D517A7"/>
      </a:accent6>
      <a:hlink>
        <a:srgbClr val="C1584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386</Words>
  <Application>Microsoft Office PowerPoint</Application>
  <PresentationFormat>Widescreen</PresentationFormat>
  <Paragraphs>86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AccentBoxVTI</vt:lpstr>
      <vt:lpstr>PENGEMBANG TEKNOLOGI PEMBELAJARAN</vt:lpstr>
      <vt:lpstr>PTP, Memenuhi Syarat Profesi?</vt:lpstr>
      <vt:lpstr>PTP lahir dengan Permenpan tahun 2009</vt:lpstr>
      <vt:lpstr>Tugas PTP</vt:lpstr>
      <vt:lpstr>Bidang Garapan PTP</vt:lpstr>
      <vt:lpstr>PENYETARAAN</vt:lpstr>
      <vt:lpstr>ADA KEBUTUHAN ADA FORMASI?</vt:lpstr>
      <vt:lpstr>Pembinaan Teknis PTP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 TEKNOLOGI PEMBELAJARAN</dc:title>
  <dc:creator>Papa</dc:creator>
  <cp:lastModifiedBy>sujiatmojo@gmail.com</cp:lastModifiedBy>
  <cp:revision>5</cp:revision>
  <dcterms:created xsi:type="dcterms:W3CDTF">2020-06-19T00:58:11Z</dcterms:created>
  <dcterms:modified xsi:type="dcterms:W3CDTF">2020-06-19T01:23:07Z</dcterms:modified>
</cp:coreProperties>
</file>